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4" r:id="rId1"/>
    <p:sldMasterId id="2147483675" r:id="rId2"/>
  </p:sldMasterIdLst>
  <p:notesMasterIdLst>
    <p:notesMasterId r:id="rId27"/>
  </p:notesMasterIdLst>
  <p:sldIdLst>
    <p:sldId id="256" r:id="rId3"/>
    <p:sldId id="257" r:id="rId4"/>
    <p:sldId id="258" r:id="rId5"/>
    <p:sldId id="259" r:id="rId6"/>
    <p:sldId id="284" r:id="rId7"/>
    <p:sldId id="285" r:id="rId8"/>
    <p:sldId id="271" r:id="rId9"/>
    <p:sldId id="287" r:id="rId10"/>
    <p:sldId id="288" r:id="rId11"/>
    <p:sldId id="260" r:id="rId12"/>
    <p:sldId id="289" r:id="rId13"/>
    <p:sldId id="262" r:id="rId14"/>
    <p:sldId id="263" r:id="rId15"/>
    <p:sldId id="290" r:id="rId16"/>
    <p:sldId id="264" r:id="rId17"/>
    <p:sldId id="265" r:id="rId18"/>
    <p:sldId id="281" r:id="rId19"/>
    <p:sldId id="282" r:id="rId20"/>
    <p:sldId id="266" r:id="rId21"/>
    <p:sldId id="267" r:id="rId22"/>
    <p:sldId id="277" r:id="rId23"/>
    <p:sldId id="270" r:id="rId24"/>
    <p:sldId id="269" r:id="rId25"/>
    <p:sldId id="268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11D"/>
    <a:srgbClr val="0F00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541"/>
  </p:normalViewPr>
  <p:slideViewPr>
    <p:cSldViewPr snapToGrid="0" snapToObjects="1">
      <p:cViewPr varScale="1">
        <p:scale>
          <a:sx n="165" d="100"/>
          <a:sy n="165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03DB11-294C-6D47-9CB7-62B10DA6605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9C29A4B8-76B1-DF4E-87B3-FF502F451A11}">
      <dgm:prSet phldrT="[Text]"/>
      <dgm:spPr/>
      <dgm:t>
        <a:bodyPr/>
        <a:lstStyle/>
        <a:p>
          <a:r>
            <a:rPr lang="en-US" dirty="0"/>
            <a:t>Raw Text</a:t>
          </a:r>
        </a:p>
      </dgm:t>
    </dgm:pt>
    <dgm:pt modelId="{B82AE6CB-7E84-A04F-941D-915973A46A58}" type="parTrans" cxnId="{308C2236-8065-7646-A410-3374DBB673F1}">
      <dgm:prSet/>
      <dgm:spPr/>
      <dgm:t>
        <a:bodyPr/>
        <a:lstStyle/>
        <a:p>
          <a:endParaRPr lang="en-US"/>
        </a:p>
      </dgm:t>
    </dgm:pt>
    <dgm:pt modelId="{743ACBF8-B7D2-B34D-819E-CED84A54A683}" type="sibTrans" cxnId="{308C2236-8065-7646-A410-3374DBB673F1}">
      <dgm:prSet/>
      <dgm:spPr/>
      <dgm:t>
        <a:bodyPr/>
        <a:lstStyle/>
        <a:p>
          <a:endParaRPr lang="en-US"/>
        </a:p>
      </dgm:t>
    </dgm:pt>
    <dgm:pt modelId="{F211A458-8E96-B542-853F-857CC818D1B8}">
      <dgm:prSet phldrT="[Text]"/>
      <dgm:spPr/>
      <dgm:t>
        <a:bodyPr/>
        <a:lstStyle/>
        <a:p>
          <a:r>
            <a:rPr lang="en-US" dirty="0"/>
            <a:t>Tokenization</a:t>
          </a:r>
        </a:p>
      </dgm:t>
    </dgm:pt>
    <dgm:pt modelId="{B9093B5C-BE56-774B-AFBA-803EA1ED0140}" type="parTrans" cxnId="{554C2270-6E51-E54A-9A41-2517EE15BBDB}">
      <dgm:prSet/>
      <dgm:spPr/>
      <dgm:t>
        <a:bodyPr/>
        <a:lstStyle/>
        <a:p>
          <a:endParaRPr lang="en-US"/>
        </a:p>
      </dgm:t>
    </dgm:pt>
    <dgm:pt modelId="{83B489F7-3414-724C-A9A2-E0B0E510319D}" type="sibTrans" cxnId="{554C2270-6E51-E54A-9A41-2517EE15BBDB}">
      <dgm:prSet/>
      <dgm:spPr/>
      <dgm:t>
        <a:bodyPr/>
        <a:lstStyle/>
        <a:p>
          <a:endParaRPr lang="en-US"/>
        </a:p>
      </dgm:t>
    </dgm:pt>
    <dgm:pt modelId="{56F6890F-37EF-F648-8EA3-7496229A614B}">
      <dgm:prSet phldrT="[Text]"/>
      <dgm:spPr/>
      <dgm:t>
        <a:bodyPr/>
        <a:lstStyle/>
        <a:p>
          <a:r>
            <a:rPr lang="en-US" dirty="0"/>
            <a:t>Stop Words Filtering</a:t>
          </a:r>
        </a:p>
      </dgm:t>
    </dgm:pt>
    <dgm:pt modelId="{41EE43C5-FF3F-FB4B-9F43-20EB747846AC}" type="parTrans" cxnId="{74930A2C-24B9-3245-83E5-CAF135F0EB87}">
      <dgm:prSet/>
      <dgm:spPr/>
      <dgm:t>
        <a:bodyPr/>
        <a:lstStyle/>
        <a:p>
          <a:endParaRPr lang="en-US"/>
        </a:p>
      </dgm:t>
    </dgm:pt>
    <dgm:pt modelId="{23138475-3C50-9145-9049-E97300065869}" type="sibTrans" cxnId="{74930A2C-24B9-3245-83E5-CAF135F0EB87}">
      <dgm:prSet/>
      <dgm:spPr/>
      <dgm:t>
        <a:bodyPr/>
        <a:lstStyle/>
        <a:p>
          <a:endParaRPr lang="en-US"/>
        </a:p>
      </dgm:t>
    </dgm:pt>
    <dgm:pt modelId="{3DEDBDBD-6690-1B48-B01C-6A442009F130}">
      <dgm:prSet/>
      <dgm:spPr/>
      <dgm:t>
        <a:bodyPr/>
        <a:lstStyle/>
        <a:p>
          <a:r>
            <a:rPr lang="en-US" dirty="0"/>
            <a:t>TF-IDF</a:t>
          </a:r>
        </a:p>
      </dgm:t>
    </dgm:pt>
    <dgm:pt modelId="{EEEF7E27-6EB7-7C43-BC64-D678DF620B1B}" type="parTrans" cxnId="{C5A12549-C81C-AE47-803C-BE13C8EBA8D7}">
      <dgm:prSet/>
      <dgm:spPr/>
      <dgm:t>
        <a:bodyPr/>
        <a:lstStyle/>
        <a:p>
          <a:endParaRPr lang="en-US"/>
        </a:p>
      </dgm:t>
    </dgm:pt>
    <dgm:pt modelId="{3FC4F8C5-9725-1645-843E-AEA3216FB345}" type="sibTrans" cxnId="{C5A12549-C81C-AE47-803C-BE13C8EBA8D7}">
      <dgm:prSet/>
      <dgm:spPr/>
      <dgm:t>
        <a:bodyPr/>
        <a:lstStyle/>
        <a:p>
          <a:endParaRPr lang="en-US"/>
        </a:p>
      </dgm:t>
    </dgm:pt>
    <dgm:pt modelId="{E41387DA-DE23-6A4F-AB38-8EC5CAAF6DC8}">
      <dgm:prSet/>
      <dgm:spPr/>
      <dgm:t>
        <a:bodyPr/>
        <a:lstStyle/>
        <a:p>
          <a:r>
            <a:rPr lang="en-US" dirty="0"/>
            <a:t>Machine Learning</a:t>
          </a:r>
        </a:p>
      </dgm:t>
    </dgm:pt>
    <dgm:pt modelId="{CC3A39F9-1E2C-124B-86A7-E63B4660A5FA}" type="parTrans" cxnId="{4DD56203-3471-1246-AB6F-F548EA6BF736}">
      <dgm:prSet/>
      <dgm:spPr/>
      <dgm:t>
        <a:bodyPr/>
        <a:lstStyle/>
        <a:p>
          <a:endParaRPr lang="en-US"/>
        </a:p>
      </dgm:t>
    </dgm:pt>
    <dgm:pt modelId="{4F5A3E60-CE24-2F43-981E-3D3D8461B41E}" type="sibTrans" cxnId="{4DD56203-3471-1246-AB6F-F548EA6BF736}">
      <dgm:prSet/>
      <dgm:spPr/>
      <dgm:t>
        <a:bodyPr/>
        <a:lstStyle/>
        <a:p>
          <a:endParaRPr lang="en-US"/>
        </a:p>
      </dgm:t>
    </dgm:pt>
    <dgm:pt modelId="{B5E95997-C87E-DC4F-8023-735162230787}" type="pres">
      <dgm:prSet presAssocID="{4703DB11-294C-6D47-9CB7-62B10DA6605F}" presName="Name0" presStyleCnt="0">
        <dgm:presLayoutVars>
          <dgm:dir/>
          <dgm:resizeHandles val="exact"/>
        </dgm:presLayoutVars>
      </dgm:prSet>
      <dgm:spPr/>
    </dgm:pt>
    <dgm:pt modelId="{59622940-177E-FE4C-ABF0-0D0042C316C9}" type="pres">
      <dgm:prSet presAssocID="{9C29A4B8-76B1-DF4E-87B3-FF502F451A11}" presName="node" presStyleLbl="node1" presStyleIdx="0" presStyleCnt="5">
        <dgm:presLayoutVars>
          <dgm:bulletEnabled val="1"/>
        </dgm:presLayoutVars>
      </dgm:prSet>
      <dgm:spPr/>
    </dgm:pt>
    <dgm:pt modelId="{D615CBC6-9186-5042-93F0-BA80A29EF859}" type="pres">
      <dgm:prSet presAssocID="{743ACBF8-B7D2-B34D-819E-CED84A54A683}" presName="sibTrans" presStyleLbl="sibTrans2D1" presStyleIdx="0" presStyleCnt="4"/>
      <dgm:spPr/>
    </dgm:pt>
    <dgm:pt modelId="{9345ED22-886C-4147-B5FB-3AEDF67896CD}" type="pres">
      <dgm:prSet presAssocID="{743ACBF8-B7D2-B34D-819E-CED84A54A683}" presName="connectorText" presStyleLbl="sibTrans2D1" presStyleIdx="0" presStyleCnt="4"/>
      <dgm:spPr/>
    </dgm:pt>
    <dgm:pt modelId="{9B9BE378-FDC0-4448-B6D0-618E9D9B36B6}" type="pres">
      <dgm:prSet presAssocID="{F211A458-8E96-B542-853F-857CC818D1B8}" presName="node" presStyleLbl="node1" presStyleIdx="1" presStyleCnt="5">
        <dgm:presLayoutVars>
          <dgm:bulletEnabled val="1"/>
        </dgm:presLayoutVars>
      </dgm:prSet>
      <dgm:spPr/>
    </dgm:pt>
    <dgm:pt modelId="{8567AB0D-F1B0-AE45-8A7B-C60DDDE2478C}" type="pres">
      <dgm:prSet presAssocID="{83B489F7-3414-724C-A9A2-E0B0E510319D}" presName="sibTrans" presStyleLbl="sibTrans2D1" presStyleIdx="1" presStyleCnt="4"/>
      <dgm:spPr/>
    </dgm:pt>
    <dgm:pt modelId="{21B3CEC9-5E3D-1049-B02B-EAD0F6FE48BB}" type="pres">
      <dgm:prSet presAssocID="{83B489F7-3414-724C-A9A2-E0B0E510319D}" presName="connectorText" presStyleLbl="sibTrans2D1" presStyleIdx="1" presStyleCnt="4"/>
      <dgm:spPr/>
    </dgm:pt>
    <dgm:pt modelId="{C9A61019-7EF0-3945-BB53-46BE64CE56CF}" type="pres">
      <dgm:prSet presAssocID="{56F6890F-37EF-F648-8EA3-7496229A614B}" presName="node" presStyleLbl="node1" presStyleIdx="2" presStyleCnt="5">
        <dgm:presLayoutVars>
          <dgm:bulletEnabled val="1"/>
        </dgm:presLayoutVars>
      </dgm:prSet>
      <dgm:spPr/>
    </dgm:pt>
    <dgm:pt modelId="{E0680ADE-7079-5F43-89B8-CD2C3E1F92B9}" type="pres">
      <dgm:prSet presAssocID="{23138475-3C50-9145-9049-E97300065869}" presName="sibTrans" presStyleLbl="sibTrans2D1" presStyleIdx="2" presStyleCnt="4"/>
      <dgm:spPr/>
    </dgm:pt>
    <dgm:pt modelId="{C87989B7-FA23-8743-943F-9856ADD4E784}" type="pres">
      <dgm:prSet presAssocID="{23138475-3C50-9145-9049-E97300065869}" presName="connectorText" presStyleLbl="sibTrans2D1" presStyleIdx="2" presStyleCnt="4"/>
      <dgm:spPr/>
    </dgm:pt>
    <dgm:pt modelId="{FFCC293F-DFE6-134F-9EFB-57F1E66D0386}" type="pres">
      <dgm:prSet presAssocID="{3DEDBDBD-6690-1B48-B01C-6A442009F130}" presName="node" presStyleLbl="node1" presStyleIdx="3" presStyleCnt="5">
        <dgm:presLayoutVars>
          <dgm:bulletEnabled val="1"/>
        </dgm:presLayoutVars>
      </dgm:prSet>
      <dgm:spPr/>
    </dgm:pt>
    <dgm:pt modelId="{30ECA556-38BD-2744-A4AE-D020617777A7}" type="pres">
      <dgm:prSet presAssocID="{3FC4F8C5-9725-1645-843E-AEA3216FB345}" presName="sibTrans" presStyleLbl="sibTrans2D1" presStyleIdx="3" presStyleCnt="4"/>
      <dgm:spPr/>
    </dgm:pt>
    <dgm:pt modelId="{C33DB395-B50B-DB4B-964D-BA05146ED242}" type="pres">
      <dgm:prSet presAssocID="{3FC4F8C5-9725-1645-843E-AEA3216FB345}" presName="connectorText" presStyleLbl="sibTrans2D1" presStyleIdx="3" presStyleCnt="4"/>
      <dgm:spPr/>
    </dgm:pt>
    <dgm:pt modelId="{944777FB-1B6A-6E43-B2C2-EE9381334BB8}" type="pres">
      <dgm:prSet presAssocID="{E41387DA-DE23-6A4F-AB38-8EC5CAAF6DC8}" presName="node" presStyleLbl="node1" presStyleIdx="4" presStyleCnt="5">
        <dgm:presLayoutVars>
          <dgm:bulletEnabled val="1"/>
        </dgm:presLayoutVars>
      </dgm:prSet>
      <dgm:spPr/>
    </dgm:pt>
  </dgm:ptLst>
  <dgm:cxnLst>
    <dgm:cxn modelId="{AA75D002-D249-9242-A25D-65BE864DE73C}" type="presOf" srcId="{743ACBF8-B7D2-B34D-819E-CED84A54A683}" destId="{D615CBC6-9186-5042-93F0-BA80A29EF859}" srcOrd="0" destOrd="0" presId="urn:microsoft.com/office/officeart/2005/8/layout/process1"/>
    <dgm:cxn modelId="{4DD56203-3471-1246-AB6F-F548EA6BF736}" srcId="{4703DB11-294C-6D47-9CB7-62B10DA6605F}" destId="{E41387DA-DE23-6A4F-AB38-8EC5CAAF6DC8}" srcOrd="4" destOrd="0" parTransId="{CC3A39F9-1E2C-124B-86A7-E63B4660A5FA}" sibTransId="{4F5A3E60-CE24-2F43-981E-3D3D8461B41E}"/>
    <dgm:cxn modelId="{877B6108-D157-DB4B-B839-9BF7CFCB4B94}" type="presOf" srcId="{83B489F7-3414-724C-A9A2-E0B0E510319D}" destId="{8567AB0D-F1B0-AE45-8A7B-C60DDDE2478C}" srcOrd="0" destOrd="0" presId="urn:microsoft.com/office/officeart/2005/8/layout/process1"/>
    <dgm:cxn modelId="{74930A2C-24B9-3245-83E5-CAF135F0EB87}" srcId="{4703DB11-294C-6D47-9CB7-62B10DA6605F}" destId="{56F6890F-37EF-F648-8EA3-7496229A614B}" srcOrd="2" destOrd="0" parTransId="{41EE43C5-FF3F-FB4B-9F43-20EB747846AC}" sibTransId="{23138475-3C50-9145-9049-E97300065869}"/>
    <dgm:cxn modelId="{D958A92C-D63E-D742-930A-E54954AD0D80}" type="presOf" srcId="{23138475-3C50-9145-9049-E97300065869}" destId="{E0680ADE-7079-5F43-89B8-CD2C3E1F92B9}" srcOrd="0" destOrd="0" presId="urn:microsoft.com/office/officeart/2005/8/layout/process1"/>
    <dgm:cxn modelId="{308C2236-8065-7646-A410-3374DBB673F1}" srcId="{4703DB11-294C-6D47-9CB7-62B10DA6605F}" destId="{9C29A4B8-76B1-DF4E-87B3-FF502F451A11}" srcOrd="0" destOrd="0" parTransId="{B82AE6CB-7E84-A04F-941D-915973A46A58}" sibTransId="{743ACBF8-B7D2-B34D-819E-CED84A54A683}"/>
    <dgm:cxn modelId="{ECD84A42-46EE-6C47-8BE6-FAE6B5F14A6D}" type="presOf" srcId="{23138475-3C50-9145-9049-E97300065869}" destId="{C87989B7-FA23-8743-943F-9856ADD4E784}" srcOrd="1" destOrd="0" presId="urn:microsoft.com/office/officeart/2005/8/layout/process1"/>
    <dgm:cxn modelId="{C5A12549-C81C-AE47-803C-BE13C8EBA8D7}" srcId="{4703DB11-294C-6D47-9CB7-62B10DA6605F}" destId="{3DEDBDBD-6690-1B48-B01C-6A442009F130}" srcOrd="3" destOrd="0" parTransId="{EEEF7E27-6EB7-7C43-BC64-D678DF620B1B}" sibTransId="{3FC4F8C5-9725-1645-843E-AEA3216FB345}"/>
    <dgm:cxn modelId="{577ADA54-4025-1C43-BEE2-D72F07852A32}" type="presOf" srcId="{3FC4F8C5-9725-1645-843E-AEA3216FB345}" destId="{30ECA556-38BD-2744-A4AE-D020617777A7}" srcOrd="0" destOrd="0" presId="urn:microsoft.com/office/officeart/2005/8/layout/process1"/>
    <dgm:cxn modelId="{4E19A75C-1D37-4442-8A40-0009904B7DEC}" type="presOf" srcId="{3FC4F8C5-9725-1645-843E-AEA3216FB345}" destId="{C33DB395-B50B-DB4B-964D-BA05146ED242}" srcOrd="1" destOrd="0" presId="urn:microsoft.com/office/officeart/2005/8/layout/process1"/>
    <dgm:cxn modelId="{554C2270-6E51-E54A-9A41-2517EE15BBDB}" srcId="{4703DB11-294C-6D47-9CB7-62B10DA6605F}" destId="{F211A458-8E96-B542-853F-857CC818D1B8}" srcOrd="1" destOrd="0" parTransId="{B9093B5C-BE56-774B-AFBA-803EA1ED0140}" sibTransId="{83B489F7-3414-724C-A9A2-E0B0E510319D}"/>
    <dgm:cxn modelId="{AE3D5E9A-38CA-6D47-8A8C-154C24CAF6C0}" type="presOf" srcId="{4703DB11-294C-6D47-9CB7-62B10DA6605F}" destId="{B5E95997-C87E-DC4F-8023-735162230787}" srcOrd="0" destOrd="0" presId="urn:microsoft.com/office/officeart/2005/8/layout/process1"/>
    <dgm:cxn modelId="{533628A7-7FD4-F846-AAD1-8EC43B00C4C7}" type="presOf" srcId="{3DEDBDBD-6690-1B48-B01C-6A442009F130}" destId="{FFCC293F-DFE6-134F-9EFB-57F1E66D0386}" srcOrd="0" destOrd="0" presId="urn:microsoft.com/office/officeart/2005/8/layout/process1"/>
    <dgm:cxn modelId="{9B9D31AC-FFD0-674C-8E19-11BE21C6F424}" type="presOf" srcId="{E41387DA-DE23-6A4F-AB38-8EC5CAAF6DC8}" destId="{944777FB-1B6A-6E43-B2C2-EE9381334BB8}" srcOrd="0" destOrd="0" presId="urn:microsoft.com/office/officeart/2005/8/layout/process1"/>
    <dgm:cxn modelId="{5356BBB1-0522-EB41-94BB-0C756550ED5E}" type="presOf" srcId="{56F6890F-37EF-F648-8EA3-7496229A614B}" destId="{C9A61019-7EF0-3945-BB53-46BE64CE56CF}" srcOrd="0" destOrd="0" presId="urn:microsoft.com/office/officeart/2005/8/layout/process1"/>
    <dgm:cxn modelId="{A6A8ECD1-2166-B243-8FEB-639F7EA0B053}" type="presOf" srcId="{9C29A4B8-76B1-DF4E-87B3-FF502F451A11}" destId="{59622940-177E-FE4C-ABF0-0D0042C316C9}" srcOrd="0" destOrd="0" presId="urn:microsoft.com/office/officeart/2005/8/layout/process1"/>
    <dgm:cxn modelId="{7877B9D3-3A66-CA4F-A842-8AEEEFCD4EDF}" type="presOf" srcId="{F211A458-8E96-B542-853F-857CC818D1B8}" destId="{9B9BE378-FDC0-4448-B6D0-618E9D9B36B6}" srcOrd="0" destOrd="0" presId="urn:microsoft.com/office/officeart/2005/8/layout/process1"/>
    <dgm:cxn modelId="{15050AE8-648F-2E44-98EA-F7CCE1DAA3C2}" type="presOf" srcId="{83B489F7-3414-724C-A9A2-E0B0E510319D}" destId="{21B3CEC9-5E3D-1049-B02B-EAD0F6FE48BB}" srcOrd="1" destOrd="0" presId="urn:microsoft.com/office/officeart/2005/8/layout/process1"/>
    <dgm:cxn modelId="{5AB00AF8-731E-9941-938F-9AE6732FB2BF}" type="presOf" srcId="{743ACBF8-B7D2-B34D-819E-CED84A54A683}" destId="{9345ED22-886C-4147-B5FB-3AEDF67896CD}" srcOrd="1" destOrd="0" presId="urn:microsoft.com/office/officeart/2005/8/layout/process1"/>
    <dgm:cxn modelId="{A0A4B70E-34E4-7F45-9A4E-953E03701FEC}" type="presParOf" srcId="{B5E95997-C87E-DC4F-8023-735162230787}" destId="{59622940-177E-FE4C-ABF0-0D0042C316C9}" srcOrd="0" destOrd="0" presId="urn:microsoft.com/office/officeart/2005/8/layout/process1"/>
    <dgm:cxn modelId="{9C36273D-A013-E447-BF8F-83E33B6FB540}" type="presParOf" srcId="{B5E95997-C87E-DC4F-8023-735162230787}" destId="{D615CBC6-9186-5042-93F0-BA80A29EF859}" srcOrd="1" destOrd="0" presId="urn:microsoft.com/office/officeart/2005/8/layout/process1"/>
    <dgm:cxn modelId="{4E917B9A-76C3-B643-8F68-67BD3B0A08DB}" type="presParOf" srcId="{D615CBC6-9186-5042-93F0-BA80A29EF859}" destId="{9345ED22-886C-4147-B5FB-3AEDF67896CD}" srcOrd="0" destOrd="0" presId="urn:microsoft.com/office/officeart/2005/8/layout/process1"/>
    <dgm:cxn modelId="{754A2A4B-46D0-2F4E-9847-C15D1516683A}" type="presParOf" srcId="{B5E95997-C87E-DC4F-8023-735162230787}" destId="{9B9BE378-FDC0-4448-B6D0-618E9D9B36B6}" srcOrd="2" destOrd="0" presId="urn:microsoft.com/office/officeart/2005/8/layout/process1"/>
    <dgm:cxn modelId="{09AA770D-5925-1A46-B44C-A1677A646534}" type="presParOf" srcId="{B5E95997-C87E-DC4F-8023-735162230787}" destId="{8567AB0D-F1B0-AE45-8A7B-C60DDDE2478C}" srcOrd="3" destOrd="0" presId="urn:microsoft.com/office/officeart/2005/8/layout/process1"/>
    <dgm:cxn modelId="{42CB5495-B97F-764A-A4B9-6704CE00E05A}" type="presParOf" srcId="{8567AB0D-F1B0-AE45-8A7B-C60DDDE2478C}" destId="{21B3CEC9-5E3D-1049-B02B-EAD0F6FE48BB}" srcOrd="0" destOrd="0" presId="urn:microsoft.com/office/officeart/2005/8/layout/process1"/>
    <dgm:cxn modelId="{A5FA9EE5-D345-6540-A347-FF57A0C479F4}" type="presParOf" srcId="{B5E95997-C87E-DC4F-8023-735162230787}" destId="{C9A61019-7EF0-3945-BB53-46BE64CE56CF}" srcOrd="4" destOrd="0" presId="urn:microsoft.com/office/officeart/2005/8/layout/process1"/>
    <dgm:cxn modelId="{6A483307-C7BD-9743-84E9-C25BF0A4D7A4}" type="presParOf" srcId="{B5E95997-C87E-DC4F-8023-735162230787}" destId="{E0680ADE-7079-5F43-89B8-CD2C3E1F92B9}" srcOrd="5" destOrd="0" presId="urn:microsoft.com/office/officeart/2005/8/layout/process1"/>
    <dgm:cxn modelId="{B5E7B76C-9E86-1542-A6A2-FAF54D54DFE7}" type="presParOf" srcId="{E0680ADE-7079-5F43-89B8-CD2C3E1F92B9}" destId="{C87989B7-FA23-8743-943F-9856ADD4E784}" srcOrd="0" destOrd="0" presId="urn:microsoft.com/office/officeart/2005/8/layout/process1"/>
    <dgm:cxn modelId="{F8922C39-D4C7-5D4C-BF15-78006A1B7774}" type="presParOf" srcId="{B5E95997-C87E-DC4F-8023-735162230787}" destId="{FFCC293F-DFE6-134F-9EFB-57F1E66D0386}" srcOrd="6" destOrd="0" presId="urn:microsoft.com/office/officeart/2005/8/layout/process1"/>
    <dgm:cxn modelId="{CEB4081F-8633-AB43-8F06-DF2BFA7A64D0}" type="presParOf" srcId="{B5E95997-C87E-DC4F-8023-735162230787}" destId="{30ECA556-38BD-2744-A4AE-D020617777A7}" srcOrd="7" destOrd="0" presId="urn:microsoft.com/office/officeart/2005/8/layout/process1"/>
    <dgm:cxn modelId="{2E557143-B252-8B44-9BB7-C0F77B97CC1D}" type="presParOf" srcId="{30ECA556-38BD-2744-A4AE-D020617777A7}" destId="{C33DB395-B50B-DB4B-964D-BA05146ED242}" srcOrd="0" destOrd="0" presId="urn:microsoft.com/office/officeart/2005/8/layout/process1"/>
    <dgm:cxn modelId="{C958B918-3FE8-574B-B452-E64003ABC173}" type="presParOf" srcId="{B5E95997-C87E-DC4F-8023-735162230787}" destId="{944777FB-1B6A-6E43-B2C2-EE9381334BB8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22940-177E-FE4C-ABF0-0D0042C316C9}">
      <dsp:nvSpPr>
        <dsp:cNvPr id="0" name=""/>
        <dsp:cNvSpPr/>
      </dsp:nvSpPr>
      <dsp:spPr>
        <a:xfrm>
          <a:off x="2976" y="256042"/>
          <a:ext cx="922734" cy="553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Raw Text</a:t>
          </a:r>
        </a:p>
      </dsp:txBody>
      <dsp:txXfrm>
        <a:off x="19192" y="272258"/>
        <a:ext cx="890302" cy="521208"/>
      </dsp:txXfrm>
    </dsp:sp>
    <dsp:sp modelId="{D615CBC6-9186-5042-93F0-BA80A29EF859}">
      <dsp:nvSpPr>
        <dsp:cNvPr id="0" name=""/>
        <dsp:cNvSpPr/>
      </dsp:nvSpPr>
      <dsp:spPr>
        <a:xfrm>
          <a:off x="1017984" y="418443"/>
          <a:ext cx="195619" cy="2288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1017984" y="464211"/>
        <a:ext cx="136933" cy="137302"/>
      </dsp:txXfrm>
    </dsp:sp>
    <dsp:sp modelId="{9B9BE378-FDC0-4448-B6D0-618E9D9B36B6}">
      <dsp:nvSpPr>
        <dsp:cNvPr id="0" name=""/>
        <dsp:cNvSpPr/>
      </dsp:nvSpPr>
      <dsp:spPr>
        <a:xfrm>
          <a:off x="1294804" y="256042"/>
          <a:ext cx="922734" cy="553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Tokenization</a:t>
          </a:r>
        </a:p>
      </dsp:txBody>
      <dsp:txXfrm>
        <a:off x="1311020" y="272258"/>
        <a:ext cx="890302" cy="521208"/>
      </dsp:txXfrm>
    </dsp:sp>
    <dsp:sp modelId="{8567AB0D-F1B0-AE45-8A7B-C60DDDE2478C}">
      <dsp:nvSpPr>
        <dsp:cNvPr id="0" name=""/>
        <dsp:cNvSpPr/>
      </dsp:nvSpPr>
      <dsp:spPr>
        <a:xfrm>
          <a:off x="2309812" y="418443"/>
          <a:ext cx="195619" cy="2288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2309812" y="464211"/>
        <a:ext cx="136933" cy="137302"/>
      </dsp:txXfrm>
    </dsp:sp>
    <dsp:sp modelId="{C9A61019-7EF0-3945-BB53-46BE64CE56CF}">
      <dsp:nvSpPr>
        <dsp:cNvPr id="0" name=""/>
        <dsp:cNvSpPr/>
      </dsp:nvSpPr>
      <dsp:spPr>
        <a:xfrm>
          <a:off x="2586632" y="256042"/>
          <a:ext cx="922734" cy="553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Stop Words Filtering</a:t>
          </a:r>
        </a:p>
      </dsp:txBody>
      <dsp:txXfrm>
        <a:off x="2602848" y="272258"/>
        <a:ext cx="890302" cy="521208"/>
      </dsp:txXfrm>
    </dsp:sp>
    <dsp:sp modelId="{E0680ADE-7079-5F43-89B8-CD2C3E1F92B9}">
      <dsp:nvSpPr>
        <dsp:cNvPr id="0" name=""/>
        <dsp:cNvSpPr/>
      </dsp:nvSpPr>
      <dsp:spPr>
        <a:xfrm>
          <a:off x="3601640" y="418443"/>
          <a:ext cx="195619" cy="2288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3601640" y="464211"/>
        <a:ext cx="136933" cy="137302"/>
      </dsp:txXfrm>
    </dsp:sp>
    <dsp:sp modelId="{FFCC293F-DFE6-134F-9EFB-57F1E66D0386}">
      <dsp:nvSpPr>
        <dsp:cNvPr id="0" name=""/>
        <dsp:cNvSpPr/>
      </dsp:nvSpPr>
      <dsp:spPr>
        <a:xfrm>
          <a:off x="3878460" y="256042"/>
          <a:ext cx="922734" cy="553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TF-IDF</a:t>
          </a:r>
        </a:p>
      </dsp:txBody>
      <dsp:txXfrm>
        <a:off x="3894676" y="272258"/>
        <a:ext cx="890302" cy="521208"/>
      </dsp:txXfrm>
    </dsp:sp>
    <dsp:sp modelId="{30ECA556-38BD-2744-A4AE-D020617777A7}">
      <dsp:nvSpPr>
        <dsp:cNvPr id="0" name=""/>
        <dsp:cNvSpPr/>
      </dsp:nvSpPr>
      <dsp:spPr>
        <a:xfrm>
          <a:off x="4893468" y="418443"/>
          <a:ext cx="195619" cy="2288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4893468" y="464211"/>
        <a:ext cx="136933" cy="137302"/>
      </dsp:txXfrm>
    </dsp:sp>
    <dsp:sp modelId="{944777FB-1B6A-6E43-B2C2-EE9381334BB8}">
      <dsp:nvSpPr>
        <dsp:cNvPr id="0" name=""/>
        <dsp:cNvSpPr/>
      </dsp:nvSpPr>
      <dsp:spPr>
        <a:xfrm>
          <a:off x="5170289" y="256042"/>
          <a:ext cx="922734" cy="553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Machine Learning</a:t>
          </a:r>
        </a:p>
      </dsp:txBody>
      <dsp:txXfrm>
        <a:off x="5186505" y="272258"/>
        <a:ext cx="890302" cy="5212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2756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25937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65890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789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https://spark.apache.org/docs/2.1.0/ml-features.html#tf-idf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119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17622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1" y="0"/>
            <a:ext cx="9164700" cy="5143500"/>
          </a:xfrm>
          <a:prstGeom prst="rect">
            <a:avLst/>
          </a:prstGeom>
          <a:solidFill>
            <a:srgbClr val="1E4E79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Shape 58"/>
          <p:cNvSpPr/>
          <p:nvPr/>
        </p:nvSpPr>
        <p:spPr>
          <a:xfrm>
            <a:off x="426892" y="2803209"/>
            <a:ext cx="6335858" cy="25717"/>
          </a:xfrm>
          <a:prstGeom prst="flowChartProcess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59"/>
          <p:cNvSpPr txBox="1"/>
          <p:nvPr/>
        </p:nvSpPr>
        <p:spPr>
          <a:xfrm>
            <a:off x="6247493" y="4905177"/>
            <a:ext cx="27879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201</a:t>
            </a:r>
            <a:r>
              <a:rPr lang="en-US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en-US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Boot Camp</a:t>
            </a:r>
            <a:endParaRPr sz="1100" dirty="0"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90606" y="2215156"/>
            <a:ext cx="8229600" cy="6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  <a:defRPr sz="3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96992" y="1878032"/>
            <a:ext cx="27003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23864" y="2971800"/>
            <a:ext cx="22431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3"/>
          </p:nvPr>
        </p:nvSpPr>
        <p:spPr>
          <a:xfrm>
            <a:off x="2667001" y="2971800"/>
            <a:ext cx="27003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1" y="4814223"/>
            <a:ext cx="9155741" cy="343311"/>
          </a:xfrm>
          <a:prstGeom prst="flowChartProcess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7" name="Shape 67"/>
          <p:cNvSpPr txBox="1"/>
          <p:nvPr/>
        </p:nvSpPr>
        <p:spPr>
          <a:xfrm>
            <a:off x="6247493" y="4905177"/>
            <a:ext cx="27879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201</a:t>
            </a:r>
            <a:r>
              <a:rPr lang="en-US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en-US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r>
              <a:rPr lang="en-US" sz="6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Boot Camp</a:t>
            </a:r>
            <a:endParaRPr sz="1100" dirty="0"/>
          </a:p>
        </p:txBody>
      </p:sp>
      <p:cxnSp>
        <p:nvCxnSpPr>
          <p:cNvPr id="68" name="Shape 68"/>
          <p:cNvCxnSpPr/>
          <p:nvPr/>
        </p:nvCxnSpPr>
        <p:spPr>
          <a:xfrm>
            <a:off x="0" y="490391"/>
            <a:ext cx="9144000" cy="0"/>
          </a:xfrm>
          <a:prstGeom prst="straightConnector1">
            <a:avLst/>
          </a:prstGeom>
          <a:noFill/>
          <a:ln w="41275" cap="flat" cmpd="sng">
            <a:solidFill>
              <a:srgbClr val="C8323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">
  <p:cSld name="2_Title and Conte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1" y="4814223"/>
            <a:ext cx="9155741" cy="343311"/>
          </a:xfrm>
          <a:prstGeom prst="flowChartProcess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2" name="Shape 72"/>
          <p:cNvSpPr txBox="1"/>
          <p:nvPr/>
        </p:nvSpPr>
        <p:spPr>
          <a:xfrm>
            <a:off x="6247493" y="4905177"/>
            <a:ext cx="27879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2017 The Coding Boot Camp</a:t>
            </a:r>
            <a:endParaRPr sz="1100"/>
          </a:p>
        </p:txBody>
      </p:sp>
      <p:cxnSp>
        <p:nvCxnSpPr>
          <p:cNvPr id="73" name="Shape 73"/>
          <p:cNvCxnSpPr/>
          <p:nvPr/>
        </p:nvCxnSpPr>
        <p:spPr>
          <a:xfrm>
            <a:off x="0" y="490391"/>
            <a:ext cx="9144000" cy="0"/>
          </a:xfrm>
          <a:prstGeom prst="straightConnector1">
            <a:avLst/>
          </a:prstGeom>
          <a:noFill/>
          <a:ln w="41275" cap="flat" cmpd="sng">
            <a:solidFill>
              <a:srgbClr val="C8323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1" y="4814223"/>
            <a:ext cx="9155741" cy="343311"/>
          </a:xfrm>
          <a:prstGeom prst="flowChartProcess">
            <a:avLst/>
          </a:prstGeom>
          <a:solidFill>
            <a:srgbClr val="1E4E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7" name="Shape 77"/>
          <p:cNvSpPr txBox="1"/>
          <p:nvPr/>
        </p:nvSpPr>
        <p:spPr>
          <a:xfrm>
            <a:off x="6247493" y="4905177"/>
            <a:ext cx="2787900" cy="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2017 The Coding Boot Camp</a:t>
            </a:r>
            <a:endParaRPr sz="1100"/>
          </a:p>
        </p:txBody>
      </p:sp>
      <p:cxnSp>
        <p:nvCxnSpPr>
          <p:cNvPr id="78" name="Shape 78"/>
          <p:cNvCxnSpPr/>
          <p:nvPr/>
        </p:nvCxnSpPr>
        <p:spPr>
          <a:xfrm>
            <a:off x="0" y="490391"/>
            <a:ext cx="9144000" cy="0"/>
          </a:xfrm>
          <a:prstGeom prst="straightConnector1">
            <a:avLst/>
          </a:prstGeom>
          <a:noFill/>
          <a:ln w="41275" cap="flat" cmpd="sng">
            <a:solidFill>
              <a:srgbClr val="C8323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transition>
    <p:fade thruBlk="1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0" marR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1440743" y="2163782"/>
            <a:ext cx="6172200" cy="6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en"/>
              <a:t>PySpark and NLP</a:t>
            </a:r>
            <a:endParaRPr sz="3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Shape 153"/>
          <p:cNvSpPr txBox="1"/>
          <p:nvPr/>
        </p:nvSpPr>
        <p:spPr>
          <a:xfrm>
            <a:off x="1463169" y="2971801"/>
            <a:ext cx="2002800" cy="3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</a:pPr>
            <a:r>
              <a:rPr lang="en" sz="15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Data </a:t>
            </a:r>
            <a:r>
              <a:rPr lang="en" sz="15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Bootcam</a:t>
            </a:r>
            <a:r>
              <a:rPr lang="en-US" sz="15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endParaRPr sz="15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452742" y="2105657"/>
            <a:ext cx="7812717" cy="6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en-US" dirty="0"/>
              <a:t>Tokenization</a:t>
            </a:r>
            <a:endParaRPr sz="31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7B68F-3C84-2E41-BC26-AADC03243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2D7906-D684-9F4C-9FAE-53C85C38A6EF}"/>
              </a:ext>
            </a:extLst>
          </p:cNvPr>
          <p:cNvSpPr txBox="1"/>
          <p:nvPr/>
        </p:nvSpPr>
        <p:spPr>
          <a:xfrm>
            <a:off x="1344706" y="762001"/>
            <a:ext cx="77992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The process of segmenting running text into words, sentences, or phrases.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32241A-2CF1-5D42-9360-C89EAA3F01C9}"/>
              </a:ext>
            </a:extLst>
          </p:cNvPr>
          <p:cNvSpPr txBox="1"/>
          <p:nvPr/>
        </p:nvSpPr>
        <p:spPr>
          <a:xfrm>
            <a:off x="430306" y="1341279"/>
            <a:ext cx="85075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 needs to be segmented into units in order for any processing to be done.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token is a group of characters that have meaning.  It can be words, sentences, or phrases.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Sometimes, some characters, like punctuation are discarded.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Very similar to using .split().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Sentence segmentation and tokenization are often the first steps in an NLP pipeline. 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C460C55-4B3A-9C40-A120-DF60E5049D2D}"/>
              </a:ext>
            </a:extLst>
          </p:cNvPr>
          <p:cNvSpPr/>
          <p:nvPr/>
        </p:nvSpPr>
        <p:spPr>
          <a:xfrm>
            <a:off x="753693" y="3805037"/>
            <a:ext cx="1830112" cy="54684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B46918-A4AC-5F4D-B9DC-5849736E7F64}"/>
              </a:ext>
            </a:extLst>
          </p:cNvPr>
          <p:cNvSpPr txBox="1"/>
          <p:nvPr/>
        </p:nvSpPr>
        <p:spPr>
          <a:xfrm>
            <a:off x="815791" y="3932032"/>
            <a:ext cx="17059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Let’s eat, Grandpa!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D6B0C71-0CC3-E24E-969E-2DB07C55C8CB}"/>
              </a:ext>
            </a:extLst>
          </p:cNvPr>
          <p:cNvCxnSpPr>
            <a:stCxn id="5" idx="3"/>
          </p:cNvCxnSpPr>
          <p:nvPr/>
        </p:nvCxnSpPr>
        <p:spPr>
          <a:xfrm flipV="1">
            <a:off x="2583805" y="4078460"/>
            <a:ext cx="156685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26D1DB0-30DD-864C-AED7-D768B148929E}"/>
              </a:ext>
            </a:extLst>
          </p:cNvPr>
          <p:cNvSpPr/>
          <p:nvPr/>
        </p:nvSpPr>
        <p:spPr>
          <a:xfrm>
            <a:off x="4150660" y="3812496"/>
            <a:ext cx="2047355" cy="54684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3021AA-7DE2-D747-9301-A113DC2E6F93}"/>
              </a:ext>
            </a:extLst>
          </p:cNvPr>
          <p:cNvSpPr txBox="1"/>
          <p:nvPr/>
        </p:nvSpPr>
        <p:spPr>
          <a:xfrm>
            <a:off x="4101675" y="3932032"/>
            <a:ext cx="20617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[”let’s”, “eat”, “grandpa”]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332F6E-F891-2D43-AA3B-975691DAB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1537" y="3393827"/>
            <a:ext cx="1384184" cy="138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095392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452743" y="2105657"/>
            <a:ext cx="6172200" cy="6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en"/>
              <a:t>Stopwords Removal</a:t>
            </a:r>
            <a:endParaRPr sz="3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Stop Words</a:t>
            </a:r>
            <a:endParaRPr dirty="0"/>
          </a:p>
        </p:txBody>
      </p:sp>
      <p:sp>
        <p:nvSpPr>
          <p:cNvPr id="194" name="Shape 194"/>
          <p:cNvSpPr txBox="1"/>
          <p:nvPr/>
        </p:nvSpPr>
        <p:spPr>
          <a:xfrm>
            <a:off x="304800" y="1790326"/>
            <a:ext cx="4873412" cy="28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endParaRPr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Generally, the most commonly used words in the document</a:t>
            </a:r>
            <a:r>
              <a:rPr lang="en-US" dirty="0"/>
              <a:t>.</a:t>
            </a:r>
            <a:r>
              <a:rPr lang="en" dirty="0"/>
              <a:t> </a:t>
            </a: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Examples: this, to, the, a, there</a:t>
            </a:r>
            <a:r>
              <a:rPr lang="en-US" dirty="0"/>
              <a:t>, an</a:t>
            </a: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Since they don’t distinguish between relevant and irrelevant content, they are often removed.  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B2A7FA-4EF1-D946-857B-AC8C3FFB414D}"/>
              </a:ext>
            </a:extLst>
          </p:cNvPr>
          <p:cNvSpPr txBox="1"/>
          <p:nvPr/>
        </p:nvSpPr>
        <p:spPr>
          <a:xfrm>
            <a:off x="1066800" y="699247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Stop words are words that are useful for grammar and syntax, </a:t>
            </a:r>
          </a:p>
          <a:p>
            <a:pPr algn="ctr"/>
            <a:r>
              <a:rPr lang="en-US" i="1" dirty="0"/>
              <a:t>but don’t contain any important content.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B404B2-1FCB-0B4B-8D18-6BF2E5016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3656" y="1619845"/>
            <a:ext cx="3707293" cy="267661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Stop Words in Pipeline</a:t>
            </a:r>
            <a:endParaRPr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840696-6FD7-E447-BE05-C4CA5392A1CC}"/>
              </a:ext>
            </a:extLst>
          </p:cNvPr>
          <p:cNvGrpSpPr/>
          <p:nvPr/>
        </p:nvGrpSpPr>
        <p:grpSpPr>
          <a:xfrm>
            <a:off x="923367" y="743425"/>
            <a:ext cx="7041679" cy="3872107"/>
            <a:chOff x="887507" y="743424"/>
            <a:chExt cx="7041679" cy="387210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4B11EAB-3EE2-394D-B051-3D1BA7B16C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5717" b="16388"/>
            <a:stretch/>
          </p:blipFill>
          <p:spPr>
            <a:xfrm>
              <a:off x="887507" y="743424"/>
              <a:ext cx="7041679" cy="3872107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A8FE903-CBFF-1646-91AE-13C88379EEF4}"/>
                </a:ext>
              </a:extLst>
            </p:cNvPr>
            <p:cNvSpPr/>
            <p:nvPr/>
          </p:nvSpPr>
          <p:spPr>
            <a:xfrm>
              <a:off x="1532965" y="3101788"/>
              <a:ext cx="1048870" cy="15137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6055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452743" y="2105657"/>
            <a:ext cx="6172200" cy="6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en"/>
              <a:t>N-Grams</a:t>
            </a:r>
            <a:endParaRPr sz="3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N-Grams</a:t>
            </a: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304800" y="942004"/>
            <a:ext cx="8524644" cy="1860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Splitting on single words can result in a model where syntax and order is ignored.</a:t>
            </a:r>
          </a:p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endParaRPr lang="en-US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Using a </a:t>
            </a:r>
            <a:r>
              <a:rPr lang="en-US" b="1" dirty="0"/>
              <a:t>n-gram</a:t>
            </a:r>
            <a:r>
              <a:rPr lang="en-US" dirty="0"/>
              <a:t> can be helpful in identifying the multi-word expressions or phrases.  </a:t>
            </a:r>
          </a:p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endParaRPr lang="en-US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Can be used to calculate how often words follow one other and applied in generating text.  (Predictive keyboard)</a:t>
            </a: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 Helpful in applications like sentiment analysis the ordering of the words is important to the context.  </a:t>
            </a:r>
            <a:endParaRPr dirty="0"/>
          </a:p>
          <a:p>
            <a:pPr marL="457200" lvl="0" indent="-3175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AF2A9C-EEF1-3F4E-BA01-AF48B72BC982}"/>
              </a:ext>
            </a:extLst>
          </p:cNvPr>
          <p:cNvSpPr txBox="1"/>
          <p:nvPr/>
        </p:nvSpPr>
        <p:spPr>
          <a:xfrm>
            <a:off x="1972236" y="634227"/>
            <a:ext cx="67862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 group of </a:t>
            </a:r>
            <a:r>
              <a:rPr lang="en-US" b="1" i="1" dirty="0"/>
              <a:t>n </a:t>
            </a:r>
            <a:r>
              <a:rPr lang="en-US" i="1" dirty="0"/>
              <a:t>words appearing in sequence from a text.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7C02F1-8643-0A48-99E7-97DA09ED3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954" y="2879874"/>
            <a:ext cx="4574196" cy="1882331"/>
          </a:xfrm>
          <a:prstGeom prst="rect">
            <a:avLst/>
          </a:prstGeom>
          <a:noFill/>
          <a:ln>
            <a:solidFill>
              <a:schemeClr val="accent2"/>
            </a:solidFill>
          </a:ln>
          <a:effectLst>
            <a:softEdge rad="0"/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A400AC3-EE7C-AC46-B89A-73BCA1DE8803}"/>
              </a:ext>
            </a:extLst>
          </p:cNvPr>
          <p:cNvSpPr/>
          <p:nvPr/>
        </p:nvSpPr>
        <p:spPr>
          <a:xfrm>
            <a:off x="2843939" y="3053166"/>
            <a:ext cx="557939" cy="3642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362999-A832-4E47-8F01-E8708CAB93AC}"/>
              </a:ext>
            </a:extLst>
          </p:cNvPr>
          <p:cNvSpPr/>
          <p:nvPr/>
        </p:nvSpPr>
        <p:spPr>
          <a:xfrm>
            <a:off x="2851688" y="3686835"/>
            <a:ext cx="829159" cy="3504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C50610-5BD0-054B-B8A0-196C7F78131D}"/>
              </a:ext>
            </a:extLst>
          </p:cNvPr>
          <p:cNvSpPr/>
          <p:nvPr/>
        </p:nvSpPr>
        <p:spPr>
          <a:xfrm>
            <a:off x="2851687" y="4306767"/>
            <a:ext cx="1046137" cy="3194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B19C0D-F8CF-5C48-8730-94E980CDCD39}"/>
              </a:ext>
            </a:extLst>
          </p:cNvPr>
          <p:cNvSpPr/>
          <p:nvPr/>
        </p:nvSpPr>
        <p:spPr>
          <a:xfrm>
            <a:off x="3394129" y="3053166"/>
            <a:ext cx="278969" cy="3642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964E00-AF04-D046-BF4E-C121E4432D9D}"/>
              </a:ext>
            </a:extLst>
          </p:cNvPr>
          <p:cNvSpPr/>
          <p:nvPr/>
        </p:nvSpPr>
        <p:spPr>
          <a:xfrm flipV="1">
            <a:off x="3401878" y="3686832"/>
            <a:ext cx="495945" cy="35047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C6C279-4A08-1143-A1B0-F04E13F3D613}"/>
              </a:ext>
            </a:extLst>
          </p:cNvPr>
          <p:cNvSpPr/>
          <p:nvPr/>
        </p:nvSpPr>
        <p:spPr>
          <a:xfrm flipV="1">
            <a:off x="3432874" y="4291268"/>
            <a:ext cx="1573079" cy="33497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61DE7DE-3E4E-964B-A4F0-1A6902818BD1}"/>
              </a:ext>
            </a:extLst>
          </p:cNvPr>
          <p:cNvSpPr/>
          <p:nvPr/>
        </p:nvSpPr>
        <p:spPr>
          <a:xfrm>
            <a:off x="3680847" y="3053166"/>
            <a:ext cx="216976" cy="36421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364C844-27C8-D443-8D19-E76B6B7B6EEB}"/>
              </a:ext>
            </a:extLst>
          </p:cNvPr>
          <p:cNvSpPr/>
          <p:nvPr/>
        </p:nvSpPr>
        <p:spPr>
          <a:xfrm flipV="1">
            <a:off x="3680847" y="3686831"/>
            <a:ext cx="1325106" cy="36597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6E6C51-673F-0941-8447-169E62D5AD96}"/>
              </a:ext>
            </a:extLst>
          </p:cNvPr>
          <p:cNvSpPr/>
          <p:nvPr/>
        </p:nvSpPr>
        <p:spPr>
          <a:xfrm>
            <a:off x="3897823" y="3053166"/>
            <a:ext cx="1108130" cy="36421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452743" y="2105657"/>
            <a:ext cx="6172200" cy="6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en-US" dirty="0"/>
              <a:t>Stemming</a:t>
            </a:r>
            <a:endParaRPr sz="31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4149016"/>
      </p:ext>
    </p:extLst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Stemming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D510AF-9881-124A-8C39-1901D0C84021}"/>
              </a:ext>
            </a:extLst>
          </p:cNvPr>
          <p:cNvSpPr txBox="1"/>
          <p:nvPr/>
        </p:nvSpPr>
        <p:spPr>
          <a:xfrm>
            <a:off x="1335741" y="744071"/>
            <a:ext cx="58808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The process of stripping a word down to its root word so that different forms of the word are identified as having the same significance in text analysis. 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991406C-0E65-7142-8A6E-DF7539E9B83F}"/>
              </a:ext>
            </a:extLst>
          </p:cNvPr>
          <p:cNvSpPr/>
          <p:nvPr/>
        </p:nvSpPr>
        <p:spPr>
          <a:xfrm>
            <a:off x="1676400" y="2223956"/>
            <a:ext cx="1676400" cy="46616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watching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B53B841-31FE-F142-98A9-E2D4C4F4F9D3}"/>
              </a:ext>
            </a:extLst>
          </p:cNvPr>
          <p:cNvSpPr/>
          <p:nvPr/>
        </p:nvSpPr>
        <p:spPr>
          <a:xfrm>
            <a:off x="1676400" y="2889545"/>
            <a:ext cx="1676400" cy="46616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watches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D55C964-0120-1145-B2C9-0537A49AE28F}"/>
              </a:ext>
            </a:extLst>
          </p:cNvPr>
          <p:cNvSpPr/>
          <p:nvPr/>
        </p:nvSpPr>
        <p:spPr>
          <a:xfrm>
            <a:off x="1676400" y="3555134"/>
            <a:ext cx="1676400" cy="46616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watched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842B8A5-75F1-8747-99C3-B113D2314136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352800" y="2457038"/>
            <a:ext cx="1739153" cy="601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1BF7D0F-F04D-3947-A9C1-5F0D347CB6B8}"/>
              </a:ext>
            </a:extLst>
          </p:cNvPr>
          <p:cNvCxnSpPr>
            <a:cxnSpLocks/>
          </p:cNvCxnSpPr>
          <p:nvPr/>
        </p:nvCxnSpPr>
        <p:spPr>
          <a:xfrm>
            <a:off x="3352800" y="3122627"/>
            <a:ext cx="1739153" cy="358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AAE469A-4633-5B49-A23B-F4779E47902C}"/>
              </a:ext>
            </a:extLst>
          </p:cNvPr>
          <p:cNvCxnSpPr>
            <a:cxnSpLocks/>
          </p:cNvCxnSpPr>
          <p:nvPr/>
        </p:nvCxnSpPr>
        <p:spPr>
          <a:xfrm flipV="1">
            <a:off x="3352799" y="3291856"/>
            <a:ext cx="1739154" cy="496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37E8101-CD59-1D42-9077-DAEC6AF565C6}"/>
              </a:ext>
            </a:extLst>
          </p:cNvPr>
          <p:cNvSpPr/>
          <p:nvPr/>
        </p:nvSpPr>
        <p:spPr>
          <a:xfrm>
            <a:off x="5208494" y="2925404"/>
            <a:ext cx="1676400" cy="46616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watch</a:t>
            </a:r>
          </a:p>
        </p:txBody>
      </p:sp>
    </p:spTree>
    <p:extLst>
      <p:ext uri="{BB962C8B-B14F-4D97-AF65-F5344CB8AC3E}">
        <p14:creationId xmlns:p14="http://schemas.microsoft.com/office/powerpoint/2010/main" val="486459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443777" y="2060834"/>
            <a:ext cx="6520813" cy="6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en" dirty="0"/>
              <a:t>Term Frequency</a:t>
            </a:r>
            <a:r>
              <a:rPr lang="en-US" dirty="0"/>
              <a:t> </a:t>
            </a:r>
            <a:r>
              <a:rPr lang="en" dirty="0"/>
              <a:t>–</a:t>
            </a:r>
            <a:r>
              <a:rPr lang="en-US" dirty="0"/>
              <a:t> </a:t>
            </a:r>
            <a:br>
              <a:rPr lang="en-US" dirty="0"/>
            </a:br>
            <a:r>
              <a:rPr lang="en" dirty="0"/>
              <a:t>Inverse </a:t>
            </a:r>
            <a:r>
              <a:rPr lang="en-US" dirty="0"/>
              <a:t>D</a:t>
            </a:r>
            <a:r>
              <a:rPr lang="en" dirty="0" err="1"/>
              <a:t>ocument</a:t>
            </a:r>
            <a:r>
              <a:rPr lang="en" dirty="0"/>
              <a:t> </a:t>
            </a:r>
            <a:r>
              <a:rPr lang="en-US" dirty="0"/>
              <a:t>F</a:t>
            </a:r>
            <a:r>
              <a:rPr lang="en" dirty="0" err="1"/>
              <a:t>requency</a:t>
            </a:r>
            <a:endParaRPr sz="31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452743" y="2105657"/>
            <a:ext cx="6172200" cy="6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rial"/>
              <a:buNone/>
            </a:pPr>
            <a:r>
              <a:rPr lang="en"/>
              <a:t>Natural Language Processing</a:t>
            </a:r>
            <a:endParaRPr sz="3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TF-IDF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6" name="Shape 216"/>
              <p:cNvSpPr txBox="1"/>
              <p:nvPr/>
            </p:nvSpPr>
            <p:spPr>
              <a:xfrm>
                <a:off x="2149450" y="1572520"/>
                <a:ext cx="6869044" cy="30891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457200" lvl="0" indent="-317500" rtl="0">
                  <a:spcBef>
                    <a:spcPts val="0"/>
                  </a:spcBef>
                  <a:spcAft>
                    <a:spcPts val="0"/>
                  </a:spcAft>
                  <a:buSzPts val="1400"/>
                  <a:buChar char="●"/>
                </a:pPr>
                <a:r>
                  <a:rPr lang="en-US" dirty="0"/>
                  <a:t>TF - Term Frequency:  A count of the word in a document.  </a:t>
                </a:r>
              </a:p>
              <a:p>
                <a:pPr marL="457200" lvl="0" indent="-317500" rtl="0">
                  <a:spcBef>
                    <a:spcPts val="0"/>
                  </a:spcBef>
                  <a:spcAft>
                    <a:spcPts val="0"/>
                  </a:spcAft>
                  <a:buSzPts val="1400"/>
                  <a:buChar char="●"/>
                </a:pPr>
                <a:endParaRPr lang="en-US" dirty="0"/>
              </a:p>
              <a:p>
                <a:pPr marL="457200" lvl="0" indent="-317500">
                  <a:buSzPts val="1400"/>
                  <a:buChar char="●"/>
                </a:pPr>
                <a:r>
                  <a:rPr lang="en-US" dirty="0"/>
                  <a:t>IDF - Inverse Document Frequency: </a:t>
                </a:r>
              </a:p>
              <a:p>
                <a:pPr marL="139700" lvl="0">
                  <a:buSzPts val="1400"/>
                </a:pPr>
                <a:endParaRPr lang="en-US" dirty="0"/>
              </a:p>
              <a:p>
                <a:pPr marL="139700" lvl="0">
                  <a:buSzPts val="1400"/>
                </a:pPr>
                <a:r>
                  <a:rPr lang="en-US" dirty="0"/>
                  <a:t>	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𝑡𝑜𝑡𝑎𝑙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𝑛𝑢𝑚𝑏𝑒𝑟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𝑑𝑜𝑐𝑢𝑚𝑒𝑛𝑡𝑠</m:t>
                                </m:r>
                              </m:num>
                              <m:den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𝑛𝑢𝑚𝑏𝑒𝑟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𝑑𝑜𝑐𝑢𝑚𝑒𝑛𝑡𝑠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𝑐𝑜𝑛𝑡𝑎𝑖𝑛𝑖𝑛𝑔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𝑡𝑎𝑟𝑔𝑒𝑡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𝑤𝑜𝑟𝑑</m:t>
                                </m:r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en-US" dirty="0"/>
                  <a:t> </a:t>
                </a:r>
              </a:p>
              <a:p>
                <a:pPr marL="139700" lvl="0">
                  <a:buSzPts val="1400"/>
                </a:pPr>
                <a:endParaRPr lang="en-US" dirty="0"/>
              </a:p>
              <a:p>
                <a:pPr marL="457200" lvl="0" indent="-317500">
                  <a:buSzPts val="1400"/>
                  <a:buChar char="●"/>
                </a:pPr>
                <a:r>
                  <a:rPr lang="en-US" dirty="0"/>
                  <a:t>With IDF, the more documents that include the term the the lower the IDF score.  </a:t>
                </a:r>
              </a:p>
              <a:p>
                <a:pPr marL="139700" lvl="0">
                  <a:buSzPts val="1400"/>
                </a:pPr>
                <a:endParaRPr lang="en-US" dirty="0"/>
              </a:p>
              <a:p>
                <a:pPr marL="457200" lvl="0" indent="-317500">
                  <a:buSzPts val="1400"/>
                  <a:buChar char="●"/>
                </a:pPr>
                <a:r>
                  <a:rPr lang="en-US" dirty="0"/>
                  <a:t>TF-IDF is the product of the two.  TF drives up the score, but IDF will bring it down if the word occurs in all or many documents.  </a:t>
                </a:r>
                <a:endParaRPr dirty="0"/>
              </a:p>
            </p:txBody>
          </p:sp>
        </mc:Choice>
        <mc:Fallback>
          <p:sp>
            <p:nvSpPr>
              <p:cNvPr id="216" name="Shape 2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9450" y="1572520"/>
                <a:ext cx="6869044" cy="308912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DB5C6B80-6847-464B-9037-B07B712E568D}"/>
              </a:ext>
            </a:extLst>
          </p:cNvPr>
          <p:cNvSpPr txBox="1"/>
          <p:nvPr/>
        </p:nvSpPr>
        <p:spPr>
          <a:xfrm>
            <a:off x="1878106" y="962873"/>
            <a:ext cx="5997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 measure intended to reflect the importance of a word in a text.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F5E299-82A3-FF40-A916-24970301C0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458" y="2050802"/>
            <a:ext cx="1367648" cy="143634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TF - Bag of Words	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336"/>
          <a:stretch/>
        </p:blipFill>
        <p:spPr>
          <a:xfrm>
            <a:off x="3127248" y="931544"/>
            <a:ext cx="5870448" cy="33810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A391E8-F59D-CA48-8B7C-107BD9EEEEE2}"/>
              </a:ext>
            </a:extLst>
          </p:cNvPr>
          <p:cNvSpPr txBox="1"/>
          <p:nvPr/>
        </p:nvSpPr>
        <p:spPr>
          <a:xfrm>
            <a:off x="204216" y="1792224"/>
            <a:ext cx="30693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methods used for term frequency use a “bag of words” approach.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document is represented by a “bag of words” where grammar and word order are disregarded but multiplicity is kept.  </a:t>
            </a:r>
          </a:p>
        </p:txBody>
      </p:sp>
    </p:spTree>
    <p:extLst>
      <p:ext uri="{BB962C8B-B14F-4D97-AF65-F5344CB8AC3E}">
        <p14:creationId xmlns:p14="http://schemas.microsoft.com/office/powerpoint/2010/main" val="2122003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Finding TF: </a:t>
            </a:r>
            <a:r>
              <a:rPr lang="en" dirty="0" err="1"/>
              <a:t>CountVectorizer</a:t>
            </a:r>
            <a:endParaRPr dirty="0"/>
          </a:p>
        </p:txBody>
      </p:sp>
      <p:sp>
        <p:nvSpPr>
          <p:cNvPr id="234" name="Shape 234"/>
          <p:cNvSpPr txBox="1"/>
          <p:nvPr/>
        </p:nvSpPr>
        <p:spPr>
          <a:xfrm>
            <a:off x="405683" y="409530"/>
            <a:ext cx="7868400" cy="37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Convert a collection of text to vectors of token counts.</a:t>
            </a:r>
          </a:p>
          <a:p>
            <a:pPr marL="139700"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</a:pPr>
            <a:endParaRPr dirty="0"/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Three parameters:</a:t>
            </a:r>
            <a:endParaRPr dirty="0"/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 dirty="0" err="1"/>
              <a:t>minTF</a:t>
            </a:r>
            <a:r>
              <a:rPr lang="en" dirty="0"/>
              <a:t>: </a:t>
            </a:r>
            <a:r>
              <a:rPr lang="en" dirty="0">
                <a:solidFill>
                  <a:srgbClr val="1E1E1E"/>
                </a:solidFill>
                <a:highlight>
                  <a:srgbClr val="FFFFFF"/>
                </a:highlight>
              </a:rPr>
              <a:t>Sets the minimum term frequency of a word. A value of 1 will ensure all words are included.</a:t>
            </a:r>
            <a:endParaRPr dirty="0"/>
          </a:p>
          <a:p>
            <a:pPr marL="914400" lvl="1" indent="-317500">
              <a:lnSpc>
                <a:spcPct val="150000"/>
              </a:lnSpc>
              <a:buSzPts val="1400"/>
              <a:buChar char="○"/>
            </a:pPr>
            <a:r>
              <a:rPr lang="en" b="1" dirty="0" err="1"/>
              <a:t>minDF</a:t>
            </a:r>
            <a:r>
              <a:rPr lang="en" dirty="0"/>
              <a:t>: </a:t>
            </a:r>
            <a:r>
              <a:rPr lang="en-US" dirty="0">
                <a:solidFill>
                  <a:srgbClr val="1E1E1E"/>
                </a:solidFill>
                <a:highlight>
                  <a:srgbClr val="FFFFFF"/>
                </a:highlight>
              </a:rPr>
              <a:t>Sets the minimum document frequency of a word. A value of 1 will ensure all words are included.</a:t>
            </a:r>
            <a:endParaRPr lang="en-US" dirty="0">
              <a:highlight>
                <a:srgbClr val="FFFFFF"/>
              </a:highlight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 dirty="0" err="1"/>
              <a:t>vocabSize</a:t>
            </a:r>
            <a:r>
              <a:rPr lang="en" dirty="0"/>
              <a:t>: </a:t>
            </a:r>
            <a:r>
              <a:rPr lang="en-US" dirty="0">
                <a:solidFill>
                  <a:srgbClr val="1E1E1E"/>
                </a:solidFill>
                <a:highlight>
                  <a:srgbClr val="FFFFFF"/>
                </a:highlight>
              </a:rPr>
              <a:t>Limits the size to the top number of words specified.  A number greater than or equal to the number of unique words in the corpus will include all words.</a:t>
            </a:r>
          </a:p>
          <a:p>
            <a:pPr marL="596900" lvl="1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</a:pPr>
            <a:endParaRPr dirty="0">
              <a:solidFill>
                <a:srgbClr val="1E1E1E"/>
              </a:solidFill>
              <a:highlight>
                <a:srgbClr val="FFFFFF"/>
              </a:highlight>
            </a:endParaRPr>
          </a:p>
          <a:p>
            <a:pPr marL="457200" lvl="0" indent="-3175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400"/>
              <a:buChar char="●"/>
            </a:pPr>
            <a:r>
              <a:rPr lang="en" dirty="0">
                <a:solidFill>
                  <a:srgbClr val="1E1E1E"/>
                </a:solidFill>
                <a:highlight>
                  <a:srgbClr val="FFFFFF"/>
                </a:highlight>
              </a:rPr>
              <a:t>The results will be returned in descending values and based on the the terms frequency across the entire corpus not just the document and will eliminate words based on parameters.</a:t>
            </a:r>
            <a:endParaRPr dirty="0">
              <a:solidFill>
                <a:srgbClr val="1E1E1E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Finding TF: </a:t>
            </a:r>
            <a:r>
              <a:rPr lang="en" dirty="0" err="1"/>
              <a:t>HashingTF</a:t>
            </a:r>
            <a:endParaRPr dirty="0"/>
          </a:p>
        </p:txBody>
      </p:sp>
      <p:sp>
        <p:nvSpPr>
          <p:cNvPr id="228" name="Shape 228"/>
          <p:cNvSpPr txBox="1"/>
          <p:nvPr/>
        </p:nvSpPr>
        <p:spPr>
          <a:xfrm>
            <a:off x="3588663" y="1528287"/>
            <a:ext cx="4766290" cy="26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>
              <a:buSzPts val="1400"/>
              <a:buChar char="●"/>
            </a:pPr>
            <a:r>
              <a:rPr lang="en" dirty="0"/>
              <a:t>Hashing is the process of transforming data of arbitrary size to a fixed size.  </a:t>
            </a:r>
          </a:p>
          <a:p>
            <a:pPr marL="457200" lvl="0" indent="-317500">
              <a:buSzPts val="1400"/>
              <a:buChar char="●"/>
            </a:pPr>
            <a:endParaRPr lang="en" dirty="0"/>
          </a:p>
          <a:p>
            <a:pPr marL="457200" lvl="0" indent="-317500">
              <a:buSzPts val="1400"/>
              <a:buChar char="●"/>
            </a:pPr>
            <a:r>
              <a:rPr lang="en" dirty="0"/>
              <a:t>Each word is input in a hash function to give it a number.  The same words result in the same hash ID.  </a:t>
            </a:r>
          </a:p>
          <a:p>
            <a:pPr marL="457200" lvl="0" indent="-317500">
              <a:buSzPts val="1400"/>
              <a:buChar char="●"/>
            </a:pPr>
            <a:endParaRPr lang="en" dirty="0"/>
          </a:p>
          <a:p>
            <a:pPr marL="457200" lvl="0" indent="-317500">
              <a:buSzPts val="1400"/>
              <a:buChar char="●"/>
            </a:pPr>
            <a:r>
              <a:rPr lang="en" dirty="0"/>
              <a:t>Each hash is counted returning the term frequency for each word.  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34BAE7-E038-854C-AEB1-D179BC06B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71" y="1392653"/>
            <a:ext cx="3002510" cy="2301924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IDF Model</a:t>
            </a:r>
            <a:endParaRPr dirty="0"/>
          </a:p>
        </p:txBody>
      </p:sp>
      <p:sp>
        <p:nvSpPr>
          <p:cNvPr id="222" name="Shape 222"/>
          <p:cNvSpPr txBox="1"/>
          <p:nvPr/>
        </p:nvSpPr>
        <p:spPr>
          <a:xfrm>
            <a:off x="697350" y="1095814"/>
            <a:ext cx="7749300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>
              <a:lnSpc>
                <a:spcPct val="200000"/>
              </a:lnSpc>
              <a:buSzPts val="1400"/>
              <a:buChar char="●"/>
            </a:pPr>
            <a:r>
              <a:rPr lang="en" dirty="0"/>
              <a:t>After using </a:t>
            </a:r>
            <a:r>
              <a:rPr lang="en" dirty="0" err="1"/>
              <a:t>HashingTF</a:t>
            </a:r>
            <a:r>
              <a:rPr lang="en" dirty="0"/>
              <a:t> or </a:t>
            </a:r>
            <a:r>
              <a:rPr lang="en" dirty="0" err="1"/>
              <a:t>CountVectorizer</a:t>
            </a:r>
            <a:r>
              <a:rPr lang="en" dirty="0"/>
              <a:t> to get term frequency TD-IDF can be calculated by fitting the features with a </a:t>
            </a:r>
            <a:r>
              <a:rPr lang="en" dirty="0" err="1"/>
              <a:t>IDFModel</a:t>
            </a:r>
            <a:r>
              <a:rPr lang="en" dirty="0"/>
              <a:t>.  </a:t>
            </a:r>
          </a:p>
          <a:p>
            <a:pPr marL="457200" lvl="0" indent="-3175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The </a:t>
            </a:r>
            <a:r>
              <a:rPr lang="en" dirty="0" err="1"/>
              <a:t>IDFModel</a:t>
            </a:r>
            <a:r>
              <a:rPr lang="en" dirty="0"/>
              <a:t> scales each column based on feature vectors which decreases weights on words found in multiple documents.  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NLP?</a:t>
            </a:r>
            <a:endParaRPr/>
          </a:p>
        </p:txBody>
      </p:sp>
      <p:sp>
        <p:nvSpPr>
          <p:cNvPr id="166" name="Shape 166"/>
          <p:cNvSpPr txBox="1"/>
          <p:nvPr/>
        </p:nvSpPr>
        <p:spPr>
          <a:xfrm>
            <a:off x="1102059" y="1722953"/>
            <a:ext cx="6706800" cy="9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i="1" dirty="0"/>
              <a:t>A field of study combining linguistics and computer science in order for computers to interact with human natural languages.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2700" i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 i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 used for?</a:t>
            </a:r>
            <a:endParaRPr/>
          </a:p>
        </p:txBody>
      </p:sp>
      <p:sp>
        <p:nvSpPr>
          <p:cNvPr id="172" name="Shape 172"/>
          <p:cNvSpPr txBox="1"/>
          <p:nvPr/>
        </p:nvSpPr>
        <p:spPr>
          <a:xfrm>
            <a:off x="446738" y="665831"/>
            <a:ext cx="8204400" cy="3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Spell checkers</a:t>
            </a:r>
            <a:endParaRPr dirty="0"/>
          </a:p>
          <a:p>
            <a:pPr marL="457200" lvl="0" indent="-3175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Virtual assistants (Alexa, Google Home, Siri)</a:t>
            </a:r>
            <a:endParaRPr dirty="0"/>
          </a:p>
          <a:p>
            <a:pPr marL="457200" lvl="0" indent="-3175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Spam filter</a:t>
            </a:r>
            <a:r>
              <a:rPr lang="en-US" dirty="0"/>
              <a:t>s</a:t>
            </a:r>
            <a:endParaRPr dirty="0"/>
          </a:p>
          <a:p>
            <a:pPr marL="457200" lvl="0" indent="-3175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Virtual translations (Google Translate)</a:t>
            </a:r>
            <a:endParaRPr dirty="0"/>
          </a:p>
          <a:p>
            <a:pPr marL="457200" lvl="0" indent="-3175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Handling un-structured data from Tweets and Facebook Posts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491428-6A79-7347-89E5-15CEB6A41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846" y="584984"/>
            <a:ext cx="2689951" cy="26899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4B8E96-7275-A245-A2CA-E2A9C3046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3267" y="2859437"/>
            <a:ext cx="3337496" cy="18689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FB15C16-CDC5-FB46-A43F-031B999C00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4608" y="3085215"/>
            <a:ext cx="2719698" cy="15230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8866B6-95A6-B742-A63B-C7EC6F50CD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1441" y="3294385"/>
            <a:ext cx="2534235" cy="119349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1D601-B8B3-784B-99C8-51A6D1754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+ NLP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AC0052-3E0E-CF47-9176-C359B0C62B63}"/>
              </a:ext>
            </a:extLst>
          </p:cNvPr>
          <p:cNvSpPr txBox="1"/>
          <p:nvPr/>
        </p:nvSpPr>
        <p:spPr>
          <a:xfrm>
            <a:off x="565899" y="648067"/>
            <a:ext cx="81628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Most industries have large quantities of textual data that is can not be efficiently processed manually.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1938E7-70F5-5B41-AAC4-608D8A9AD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689" y="1113411"/>
            <a:ext cx="912331" cy="9123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3F2C38-CBF0-4149-BC86-0F6856C80DA2}"/>
              </a:ext>
            </a:extLst>
          </p:cNvPr>
          <p:cNvSpPr txBox="1"/>
          <p:nvPr/>
        </p:nvSpPr>
        <p:spPr>
          <a:xfrm>
            <a:off x="2065669" y="1276027"/>
            <a:ext cx="53767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Law: Research, notes, documents, records of legal transactions, </a:t>
            </a:r>
          </a:p>
          <a:p>
            <a:r>
              <a:rPr lang="en-US" dirty="0"/>
              <a:t>governmental information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F6F3DB-5203-BB47-AF76-BC5002F3D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41" y="2308260"/>
            <a:ext cx="1427765" cy="10694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4FB778-2A9A-0048-B0E9-9999745B344A}"/>
              </a:ext>
            </a:extLst>
          </p:cNvPr>
          <p:cNvSpPr txBox="1"/>
          <p:nvPr/>
        </p:nvSpPr>
        <p:spPr>
          <a:xfrm>
            <a:off x="2065669" y="2736527"/>
            <a:ext cx="58769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Medical Research: Patient information/history, clinical notes, symptoms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97907A-79AE-534F-84DC-804CBE19E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39" y="3532168"/>
            <a:ext cx="1463367" cy="9755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68139ED-1D1F-0A43-86F6-585DC6FA6945}"/>
              </a:ext>
            </a:extLst>
          </p:cNvPr>
          <p:cNvSpPr txBox="1"/>
          <p:nvPr/>
        </p:nvSpPr>
        <p:spPr>
          <a:xfrm>
            <a:off x="2065669" y="3960911"/>
            <a:ext cx="64187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Stock Market Analysis: Company Disclosures, News Articles, Report Narratives</a:t>
            </a:r>
          </a:p>
        </p:txBody>
      </p:sp>
    </p:spTree>
    <p:extLst>
      <p:ext uri="{BB962C8B-B14F-4D97-AF65-F5344CB8AC3E}">
        <p14:creationId xmlns:p14="http://schemas.microsoft.com/office/powerpoint/2010/main" val="2725630452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B3799-883A-0D43-A57B-E99689939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NLP Applications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F7F939-D52A-8D46-9918-969C13C166A3}"/>
              </a:ext>
            </a:extLst>
          </p:cNvPr>
          <p:cNvSpPr txBox="1"/>
          <p:nvPr/>
        </p:nvSpPr>
        <p:spPr>
          <a:xfrm>
            <a:off x="418454" y="784968"/>
            <a:ext cx="847757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 Classification – Classifying statements as subjective/objective, positive/negative, finding the reading level or genre of a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Information Extraction - Finding the diagnosis from doctor’s notes, identifying names of individuals from a witness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Document</a:t>
            </a:r>
            <a:r>
              <a:rPr lang="en-US" b="1" dirty="0"/>
              <a:t> </a:t>
            </a:r>
            <a:r>
              <a:rPr lang="en-US" dirty="0"/>
              <a:t>Summarization – Generating a headline or abstract for a document.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Complex Question Answering – Answering a question about a subject given resources or a document on that subject.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2"/>
            <a:r>
              <a:rPr lang="en-US" dirty="0"/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6944B6-0EEE-2C40-8790-BDCA5B82E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875" y="3078442"/>
            <a:ext cx="2233881" cy="14865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8B7316-16DB-6A4F-9751-EB932AAEA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140" y="3078442"/>
            <a:ext cx="1683503" cy="168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63503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5470500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…but, NLP is HARD!  	</a:t>
            </a:r>
            <a:endParaRPr dirty="0"/>
          </a:p>
        </p:txBody>
      </p:sp>
      <p:sp>
        <p:nvSpPr>
          <p:cNvPr id="172" name="Shape 172"/>
          <p:cNvSpPr txBox="1"/>
          <p:nvPr/>
        </p:nvSpPr>
        <p:spPr>
          <a:xfrm>
            <a:off x="304800" y="956377"/>
            <a:ext cx="8204400" cy="3606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dirty="0"/>
              <a:t>Humans intuitively interpret natural language, but even we aren’t great at it all the time.  </a:t>
            </a:r>
          </a:p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endParaRPr lang="en-US" dirty="0"/>
          </a:p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dirty="0"/>
              <a:t>Natural Language is:</a:t>
            </a:r>
          </a:p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endParaRPr lang="en-US" dirty="0"/>
          </a:p>
          <a:p>
            <a:pPr marL="425450" lvl="0" indent="-285750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dirty="0"/>
              <a:t>Contextual: The meaning of text depends on </a:t>
            </a:r>
          </a:p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dirty="0"/>
              <a:t>situation, speaker, and listener.  </a:t>
            </a:r>
          </a:p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endParaRPr lang="en-US" dirty="0"/>
          </a:p>
          <a:p>
            <a:pPr marL="425450" lvl="0" indent="-285750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dirty="0"/>
              <a:t>Ambiguous: Words have multiple meanings </a:t>
            </a:r>
          </a:p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dirty="0"/>
              <a:t>or the same thing is different contexts. </a:t>
            </a:r>
          </a:p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endParaRPr lang="en-US" dirty="0"/>
          </a:p>
          <a:p>
            <a:pPr marL="425450" lvl="0" indent="-285750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dirty="0"/>
              <a:t>Non-Standard: There is no general set of</a:t>
            </a:r>
          </a:p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dirty="0"/>
              <a:t>rules especially across dialects, groups, etc.  </a:t>
            </a:r>
          </a:p>
          <a:p>
            <a:pPr marL="139700" lvl="0" rtl="0">
              <a:spcBef>
                <a:spcPts val="0"/>
              </a:spcBef>
              <a:spcAft>
                <a:spcPts val="0"/>
              </a:spcAft>
              <a:buSzPts val="1400"/>
            </a:pPr>
            <a:endParaRPr lang="en-US" dirty="0"/>
          </a:p>
          <a:p>
            <a:pPr marL="425450" lvl="0" indent="-285750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dirty="0"/>
              <a:t>And many more…</a:t>
            </a:r>
          </a:p>
          <a:p>
            <a:pPr marL="139700"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</a:pPr>
            <a:endParaRPr lang="en-US" dirty="0"/>
          </a:p>
          <a:p>
            <a:pPr marL="425450" lvl="0" indent="-2857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C2E49-6E5B-9A48-B5F4-CC827FF82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615" y="1817033"/>
            <a:ext cx="3452885" cy="241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678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304799" y="0"/>
            <a:ext cx="5907741" cy="490500"/>
          </a:xfrm>
          <a:prstGeom prst="rect">
            <a:avLst/>
          </a:prstGeom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Natural Languages versus Computer Languages	</a:t>
            </a:r>
            <a:endParaRPr dirty="0"/>
          </a:p>
        </p:txBody>
      </p:sp>
      <p:sp>
        <p:nvSpPr>
          <p:cNvPr id="172" name="Shape 172"/>
          <p:cNvSpPr txBox="1"/>
          <p:nvPr/>
        </p:nvSpPr>
        <p:spPr>
          <a:xfrm>
            <a:off x="3404347" y="711270"/>
            <a:ext cx="5194500" cy="384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>
              <a:lnSpc>
                <a:spcPct val="200000"/>
              </a:lnSpc>
              <a:buSzPts val="1400"/>
            </a:pPr>
            <a:r>
              <a:rPr lang="en-US" dirty="0"/>
              <a:t>Computer languages (programming languages) are: 	</a:t>
            </a:r>
          </a:p>
          <a:p>
            <a:pPr marL="425450" lvl="0" indent="-285750">
              <a:lnSpc>
                <a:spcPct val="200000"/>
              </a:lnSpc>
              <a:buSzPts val="1400"/>
              <a:buFont typeface="Arial" panose="020B0604020202020204" pitchFamily="34" charset="0"/>
              <a:buChar char="•"/>
            </a:pPr>
            <a:r>
              <a:rPr lang="en-US" b="1" dirty="0"/>
              <a:t>unambiguous</a:t>
            </a:r>
          </a:p>
          <a:p>
            <a:pPr marL="425450" lvl="0" indent="-285750">
              <a:lnSpc>
                <a:spcPct val="200000"/>
              </a:lnSpc>
              <a:buSzPts val="1400"/>
              <a:buFont typeface="Arial" panose="020B0604020202020204" pitchFamily="34" charset="0"/>
              <a:buChar char="•"/>
            </a:pPr>
            <a:r>
              <a:rPr lang="en-US" dirty="0"/>
              <a:t>based on mathematical logic</a:t>
            </a:r>
          </a:p>
          <a:p>
            <a:pPr marL="425450" lvl="0" indent="-285750">
              <a:lnSpc>
                <a:spcPct val="200000"/>
              </a:lnSpc>
              <a:buSzPts val="1400"/>
              <a:buFont typeface="Arial" panose="020B0604020202020204" pitchFamily="34" charset="0"/>
              <a:buChar char="•"/>
            </a:pPr>
            <a:r>
              <a:rPr lang="en-US" dirty="0"/>
              <a:t>designed to encode a very specific set of instructions</a:t>
            </a:r>
          </a:p>
          <a:p>
            <a:pPr marL="139700" lvl="0">
              <a:lnSpc>
                <a:spcPct val="200000"/>
              </a:lnSpc>
              <a:buSzPts val="1400"/>
            </a:pPr>
            <a:endParaRPr lang="en-US" dirty="0"/>
          </a:p>
          <a:p>
            <a:pPr marL="139700" lvl="0">
              <a:lnSpc>
                <a:spcPct val="200000"/>
              </a:lnSpc>
              <a:buSzPts val="1400"/>
            </a:pPr>
            <a:r>
              <a:rPr lang="en-US" dirty="0"/>
              <a:t>In order to bridge the gap between human natural language interpretation and processing by a computer, text data must be parsed, organized, and/or encoded.  In other words, it must be converted to numbers.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ED5597-017A-F544-B7BB-1375CE5238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21" r="10718"/>
          <a:stretch/>
        </p:blipFill>
        <p:spPr>
          <a:xfrm>
            <a:off x="499914" y="1118488"/>
            <a:ext cx="2758755" cy="303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910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3C0EA-A99D-C44F-8B94-655AD8684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Utilizing an NLP Pipeline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129091-90CD-5048-820F-DC2A722C0D73}"/>
              </a:ext>
            </a:extLst>
          </p:cNvPr>
          <p:cNvSpPr txBox="1"/>
          <p:nvPr/>
        </p:nvSpPr>
        <p:spPr>
          <a:xfrm>
            <a:off x="375138" y="1902754"/>
            <a:ext cx="845371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Since NLP is very complicated, it is helpful to break the process down into smaller steps.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module will complete a separate task.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output data from one step then becomes the input data for the next. 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High-level tasks build on low-level tasks.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Allows evaluation and refinement of each task as needed.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Similar to an ML dataset which may require preprocessing such as encoding or scaling before fitting to a model.  However, scaling and encoding can sometimes be done independently.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BD1F181-2CE0-5846-9426-B7B5416D34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6526933"/>
              </p:ext>
            </p:extLst>
          </p:nvPr>
        </p:nvGraphicFramePr>
        <p:xfrm>
          <a:off x="1476625" y="837028"/>
          <a:ext cx="6096000" cy="1065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3CC5C44-D335-D547-BEA4-DFCE6BF0288F}"/>
              </a:ext>
            </a:extLst>
          </p:cNvPr>
          <p:cNvSpPr txBox="1"/>
          <p:nvPr/>
        </p:nvSpPr>
        <p:spPr>
          <a:xfrm>
            <a:off x="3532633" y="626012"/>
            <a:ext cx="21387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Basic NLP Data Pipeline</a:t>
            </a:r>
          </a:p>
        </p:txBody>
      </p:sp>
    </p:spTree>
    <p:extLst>
      <p:ext uri="{BB962C8B-B14F-4D97-AF65-F5344CB8AC3E}">
        <p14:creationId xmlns:p14="http://schemas.microsoft.com/office/powerpoint/2010/main" val="1932252850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2818</TotalTime>
  <Words>977</Words>
  <Application>Microsoft Macintosh PowerPoint</Application>
  <PresentationFormat>On-screen Show (16:9)</PresentationFormat>
  <Paragraphs>148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Cambria Math</vt:lpstr>
      <vt:lpstr>Simple Light</vt:lpstr>
      <vt:lpstr>Office Theme</vt:lpstr>
      <vt:lpstr>PySpark and NLP</vt:lpstr>
      <vt:lpstr>Natural Language Processing</vt:lpstr>
      <vt:lpstr>What is NLP?</vt:lpstr>
      <vt:lpstr>What is it used for?</vt:lpstr>
      <vt:lpstr>Big Data + NLP</vt:lpstr>
      <vt:lpstr>A Few NLP Applications</vt:lpstr>
      <vt:lpstr>…but, NLP is HARD!   </vt:lpstr>
      <vt:lpstr>Natural Languages versus Computer Languages </vt:lpstr>
      <vt:lpstr>Utilizing an NLP Pipeline</vt:lpstr>
      <vt:lpstr>Tokenization</vt:lpstr>
      <vt:lpstr>Tokenization</vt:lpstr>
      <vt:lpstr>Stopwords Removal</vt:lpstr>
      <vt:lpstr>Stop Words</vt:lpstr>
      <vt:lpstr>Stop Words in Pipeline</vt:lpstr>
      <vt:lpstr>N-Grams</vt:lpstr>
      <vt:lpstr>N-Grams</vt:lpstr>
      <vt:lpstr>Stemming</vt:lpstr>
      <vt:lpstr>Stemming</vt:lpstr>
      <vt:lpstr>Term Frequency –  Inverse Document Frequency</vt:lpstr>
      <vt:lpstr>TF-IDF</vt:lpstr>
      <vt:lpstr>TF - Bag of Words </vt:lpstr>
      <vt:lpstr>Finding TF: CountVectorizer</vt:lpstr>
      <vt:lpstr>Finding TF: HashingTF</vt:lpstr>
      <vt:lpstr>The IDF Model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PySpark and NLP</dc:title>
  <cp:lastModifiedBy>Ronessa Acquesta</cp:lastModifiedBy>
  <cp:revision>86</cp:revision>
  <dcterms:modified xsi:type="dcterms:W3CDTF">2018-03-22T16:05:37Z</dcterms:modified>
</cp:coreProperties>
</file>